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93" r:id="rId2"/>
    <p:sldId id="299" r:id="rId3"/>
    <p:sldId id="282" r:id="rId4"/>
    <p:sldId id="257" r:id="rId5"/>
    <p:sldId id="285" r:id="rId6"/>
    <p:sldId id="29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6" r:id="rId16"/>
    <p:sldId id="267" r:id="rId17"/>
    <p:sldId id="295" r:id="rId18"/>
    <p:sldId id="287" r:id="rId19"/>
    <p:sldId id="268" r:id="rId20"/>
    <p:sldId id="29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91" r:id="rId29"/>
    <p:sldId id="276" r:id="rId30"/>
    <p:sldId id="277" r:id="rId31"/>
    <p:sldId id="283" r:id="rId32"/>
    <p:sldId id="278" r:id="rId33"/>
    <p:sldId id="279" r:id="rId34"/>
    <p:sldId id="284" r:id="rId35"/>
    <p:sldId id="288" r:id="rId36"/>
    <p:sldId id="297" r:id="rId37"/>
    <p:sldId id="289" r:id="rId38"/>
    <p:sldId id="280" r:id="rId39"/>
    <p:sldId id="290" r:id="rId40"/>
    <p:sldId id="281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231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D6649-DC36-4B04-BC4C-91E9D132D2C6}" type="datetimeFigureOut">
              <a:rPr lang="en-US" smtClean="0"/>
              <a:pPr/>
              <a:t>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0355-9FC3-4347-AF44-381EECBDE6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0355-9FC3-4347-AF44-381EECBDE6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542C8-CD5F-43B3-8E53-025C53C7DFC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B60D-587F-4E35-B8B3-7FC77A124946}" type="datetime1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25EB-1EF0-4246-9388-16BD4F3125F0}" type="datetime1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F41F-0687-4E47-B31B-14042B58CBD7}" type="datetime1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3C-763F-46BC-B473-AD6E63F7792F}" type="datetime1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A2D0-74B5-43EB-965C-A40AE90FE88C}" type="datetime1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4FC-6D71-4C75-ABAB-A556B283407C}" type="datetime1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8AB-1003-4ADA-9AAA-5695B9F4C45F}" type="datetime1">
              <a:rPr lang="en-US" smtClean="0"/>
              <a:t>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27B0-53AA-420B-B5F8-31C430E3D4A6}" type="datetime1">
              <a:rPr lang="en-US" smtClean="0"/>
              <a:t>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E55-A315-4D76-93C0-6E207748FACF}" type="datetime1">
              <a:rPr lang="en-US" smtClean="0"/>
              <a:t>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9D24-1529-4A26-9FC1-32F1DB138107}" type="datetime1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64EC186-E8A9-42BD-9943-61A51EAC942B}" type="datetime1">
              <a:rPr lang="en-US" smtClean="0"/>
              <a:t>1/14/2017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186E964-B62C-4F60-AADF-80EEE52B24D9}" type="datetime1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3B4C549-850E-4FEE-B7EC-E184D1023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Doubtful diagnosis of cardiac arrest</a:t>
            </a:r>
            <a:r>
              <a:rPr lang="en-US" sz="3200" dirty="0" smtClean="0">
                <a:latin typeface="Arial Black" pitchFamily="34" charset="0"/>
              </a:rPr>
              <a:t/>
            </a:r>
            <a:br>
              <a:rPr lang="en-US" sz="3200" dirty="0" smtClean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If in doubt feel for a central pulse for 10 s and look at all traces</a:t>
            </a:r>
          </a:p>
          <a:p>
            <a:r>
              <a:rPr lang="en-US" b="1" dirty="0" smtClean="0"/>
              <a:t>If the </a:t>
            </a:r>
            <a:r>
              <a:rPr lang="en-US" b="1" dirty="0" smtClean="0">
                <a:solidFill>
                  <a:srgbClr val="FF0000"/>
                </a:solidFill>
              </a:rPr>
              <a:t>ECG shows VF or </a:t>
            </a:r>
            <a:r>
              <a:rPr lang="en-US" b="1" dirty="0" err="1" smtClean="0">
                <a:solidFill>
                  <a:srgbClr val="FF0000"/>
                </a:solidFill>
              </a:rPr>
              <a:t>asystole</a:t>
            </a:r>
            <a:r>
              <a:rPr lang="en-US" b="1" dirty="0" smtClean="0"/>
              <a:t>, call cardiac arrest immediately </a:t>
            </a:r>
          </a:p>
          <a:p>
            <a:r>
              <a:rPr lang="en-US" b="1" dirty="0" smtClean="0"/>
              <a:t>If arterial and other pressure </a:t>
            </a:r>
            <a:r>
              <a:rPr lang="en-US" b="1" dirty="0" smtClean="0">
                <a:solidFill>
                  <a:srgbClr val="FF0000"/>
                </a:solidFill>
              </a:rPr>
              <a:t>waveforms are </a:t>
            </a:r>
            <a:r>
              <a:rPr lang="en-US" b="1" dirty="0" err="1" smtClean="0">
                <a:solidFill>
                  <a:srgbClr val="FF0000"/>
                </a:solidFill>
              </a:rPr>
              <a:t>pulseless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then call cardiac arrest immediately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Basic life support  External Cardiac Massage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If you have witnessed the change of rhythm to</a:t>
            </a:r>
            <a:r>
              <a:rPr lang="en-US" sz="2800" b="1" dirty="0" smtClean="0">
                <a:solidFill>
                  <a:srgbClr val="FF0000"/>
                </a:solidFill>
              </a:rPr>
              <a:t> VF or </a:t>
            </a:r>
            <a:r>
              <a:rPr lang="en-US" sz="2800" b="1" dirty="0" err="1" smtClean="0">
                <a:solidFill>
                  <a:srgbClr val="FF0000"/>
                </a:solidFill>
              </a:rPr>
              <a:t>pulseless</a:t>
            </a:r>
            <a:r>
              <a:rPr lang="en-US" sz="2800" b="1" dirty="0" smtClean="0">
                <a:solidFill>
                  <a:srgbClr val="FF0000"/>
                </a:solidFill>
              </a:rPr>
              <a:t> VT </a:t>
            </a:r>
            <a:r>
              <a:rPr lang="en-US" sz="2800" b="1" dirty="0" smtClean="0"/>
              <a:t>then ECM may be delayed until </a:t>
            </a:r>
            <a:r>
              <a:rPr lang="en-US" sz="2800" b="1" dirty="0" smtClean="0">
                <a:solidFill>
                  <a:srgbClr val="FF0000"/>
                </a:solidFill>
              </a:rPr>
              <a:t>three shocks have been given</a:t>
            </a:r>
            <a:r>
              <a:rPr lang="en-US" sz="2800" b="1" dirty="0" smtClean="0"/>
              <a:t> if a defibrillator is rapidly available (within 1 min)</a:t>
            </a:r>
          </a:p>
          <a:p>
            <a:r>
              <a:rPr lang="en-US" b="1" dirty="0" smtClean="0"/>
              <a:t>I</a:t>
            </a:r>
            <a:r>
              <a:rPr lang="en-US" sz="2800" b="1" dirty="0" smtClean="0"/>
              <a:t>f not, </a:t>
            </a:r>
            <a:r>
              <a:rPr lang="en-US" sz="2800" b="1" dirty="0" smtClean="0">
                <a:solidFill>
                  <a:srgbClr val="FF0000"/>
                </a:solidFill>
              </a:rPr>
              <a:t>ECM should be immediately </a:t>
            </a:r>
            <a:r>
              <a:rPr lang="en-US" sz="2800" b="1" dirty="0" smtClean="0"/>
              <a:t>initiated</a:t>
            </a:r>
            <a:r>
              <a:rPr lang="en-US" b="1" dirty="0" smtClean="0"/>
              <a:t> </a:t>
            </a:r>
          </a:p>
          <a:p>
            <a:r>
              <a:rPr lang="en-US" sz="2800" b="1" dirty="0" smtClean="0"/>
              <a:t>You should aim for the ‘</a:t>
            </a:r>
            <a:r>
              <a:rPr lang="en-US" sz="2800" b="1" dirty="0" smtClean="0">
                <a:solidFill>
                  <a:srgbClr val="C00000"/>
                </a:solidFill>
              </a:rPr>
              <a:t>systolic’ impulse over 60 </a:t>
            </a:r>
            <a:r>
              <a:rPr lang="en-US" sz="3100" b="1" dirty="0" smtClean="0">
                <a:solidFill>
                  <a:srgbClr val="C00000"/>
                </a:solidFill>
              </a:rPr>
              <a:t>mmHg</a:t>
            </a:r>
            <a:r>
              <a:rPr lang="en-US" sz="3100" dirty="0" smtClean="0">
                <a:solidFill>
                  <a:srgbClr val="92D050"/>
                </a:solidFill>
              </a:rPr>
              <a:t> for optimal cerebral perfusion</a:t>
            </a:r>
            <a:r>
              <a:rPr lang="en-US" sz="31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800" b="1" dirty="0" smtClean="0"/>
              <a:t>Inability to achieve an acceptable compression-generated blood pressure may indicate that the cause of the arrest warrants </a:t>
            </a:r>
            <a:r>
              <a:rPr lang="en-US" sz="2800" b="1" dirty="0" smtClean="0">
                <a:solidFill>
                  <a:srgbClr val="C00000"/>
                </a:solidFill>
              </a:rPr>
              <a:t>immediate emergency </a:t>
            </a:r>
            <a:r>
              <a:rPr lang="en-US" sz="2800" b="1" dirty="0" err="1" smtClean="0">
                <a:solidFill>
                  <a:srgbClr val="C00000"/>
                </a:solidFill>
              </a:rPr>
              <a:t>resternotomy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/>
              <a:t>(massive bleeding or </a:t>
            </a:r>
            <a:r>
              <a:rPr lang="en-US" sz="2800" b="1" dirty="0" err="1" smtClean="0"/>
              <a:t>tamponade</a:t>
            </a:r>
            <a:r>
              <a:rPr lang="en-US" sz="2800" b="1" dirty="0" smtClean="0"/>
              <a:t> or tension </a:t>
            </a:r>
            <a:r>
              <a:rPr lang="en-US" sz="2800" b="1" dirty="0" err="1" smtClean="0"/>
              <a:t>pneumothorax</a:t>
            </a:r>
            <a:r>
              <a:rPr lang="en-US" sz="2800" b="1" dirty="0" smtClean="0"/>
              <a:t>) and chest reopening should be </a:t>
            </a:r>
            <a:r>
              <a:rPr lang="en-US" sz="2800" b="1" dirty="0" err="1" smtClean="0"/>
              <a:t>expediteed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Arial Black" pitchFamily="34" charset="0"/>
              </a:rPr>
              <a:t>Basic life support airway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Immediately turn the </a:t>
            </a:r>
            <a:r>
              <a:rPr lang="en-US" sz="2800" b="1" dirty="0" smtClean="0">
                <a:solidFill>
                  <a:srgbClr val="C00000"/>
                </a:solidFill>
              </a:rPr>
              <a:t>oxygen up to 100%.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 ventilated patients,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PEEP should be removed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and if you are happy to do so, the ventilator should be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disconnected and a bag/valve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used. Listen for breath sounds both sides and equal chest movement to identify a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pneumothorax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or a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haemothorax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if present.</a:t>
            </a:r>
            <a:r>
              <a:rPr lang="en-US" sz="2800" b="1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If you suspect a tension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pneumothorax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place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large bore needle into the 2nd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intercostal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space, anterior mid-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clavicular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line, followed either by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chest drain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 opening of the pleura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sz="2800" b="1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If you are happy with the airway and breathing, the patient may be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reconnected to the ventilator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Infusions and syringe drivers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an established cardiac arrest all </a:t>
            </a:r>
            <a:r>
              <a:rPr lang="en-US" b="1" dirty="0" smtClean="0">
                <a:solidFill>
                  <a:srgbClr val="C00000"/>
                </a:solidFill>
              </a:rPr>
              <a:t>infusions and syringe drivers should be stopped.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If there is concern about </a:t>
            </a:r>
            <a:r>
              <a:rPr lang="en-US" b="1" dirty="0" smtClean="0">
                <a:solidFill>
                  <a:srgbClr val="FF0066"/>
                </a:solidFill>
              </a:rPr>
              <a:t>awareness</a:t>
            </a:r>
            <a:r>
              <a:rPr lang="en-US" b="1" dirty="0" smtClean="0"/>
              <a:t> then it is acceptable to continue the </a:t>
            </a:r>
            <a:r>
              <a:rPr lang="en-US" b="1" dirty="0" smtClean="0">
                <a:solidFill>
                  <a:srgbClr val="C00000"/>
                </a:solidFill>
              </a:rPr>
              <a:t>sedative infusions</a:t>
            </a:r>
            <a:r>
              <a:rPr lang="en-US" b="1" dirty="0" smtClean="0"/>
              <a:t>. Other </a:t>
            </a:r>
            <a:r>
              <a:rPr lang="en-US" b="1" dirty="0" smtClean="0">
                <a:solidFill>
                  <a:srgbClr val="FF0066"/>
                </a:solidFill>
              </a:rPr>
              <a:t>infusions can be restarted </a:t>
            </a:r>
            <a:r>
              <a:rPr lang="en-US" b="1" dirty="0" smtClean="0"/>
              <a:t>as required by the clinical situation</a:t>
            </a:r>
          </a:p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Administration of adrenaline (epinephrine)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When 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arrest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follows cardiac surgery, the chances of rapidly 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restoring cardiac output are good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routine use of adrenaline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the arrest may result in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dangerous subsequent hypertension.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Administration of 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adrenaline to be delayed 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until reversible causes of arrest are excluded. </a:t>
            </a:r>
          </a:p>
          <a:p>
            <a:endParaRPr lang="en-US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Administration of adrenaline (epinephrine)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Adrenaline may be useful in the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impending arrest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-arrest situation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 may also be safely used in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smaller doses such as 100–300 mcg boluses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Neither adrenaline nor vasopressin should be given during the cardiac arrest unless directed by a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senior clinician experienced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their use.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Cardiac arrest in patients with an intra-aortic balloon pump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b="1" dirty="0" smtClean="0">
              <a:solidFill>
                <a:srgbClr val="FF0066"/>
              </a:solidFill>
            </a:endParaRPr>
          </a:p>
          <a:p>
            <a:r>
              <a:rPr lang="en-US" b="1" dirty="0" smtClean="0">
                <a:solidFill>
                  <a:srgbClr val="FF0066"/>
                </a:solidFill>
              </a:rPr>
              <a:t>VF or </a:t>
            </a:r>
            <a:r>
              <a:rPr lang="en-US" b="1" dirty="0" err="1" smtClean="0">
                <a:solidFill>
                  <a:srgbClr val="FF0066"/>
                </a:solidFill>
              </a:rPr>
              <a:t>asystolic</a:t>
            </a:r>
            <a:r>
              <a:rPr lang="en-US" b="1" dirty="0" smtClean="0">
                <a:solidFill>
                  <a:srgbClr val="FF0066"/>
                </a:solidFill>
              </a:rPr>
              <a:t> arrest </a:t>
            </a:r>
            <a:r>
              <a:rPr lang="en-US" b="1" dirty="0" smtClean="0"/>
              <a:t>is normally easy to recognize, but in </a:t>
            </a:r>
            <a:r>
              <a:rPr lang="en-US" b="1" dirty="0" smtClean="0">
                <a:solidFill>
                  <a:srgbClr val="FF0066"/>
                </a:solidFill>
              </a:rPr>
              <a:t>PEA or in </a:t>
            </a:r>
            <a:r>
              <a:rPr lang="en-US" b="1" dirty="0" err="1" smtClean="0">
                <a:solidFill>
                  <a:srgbClr val="FF0066"/>
                </a:solidFill>
              </a:rPr>
              <a:t>asystole</a:t>
            </a:r>
            <a:r>
              <a:rPr lang="en-US" b="1" dirty="0" smtClean="0">
                <a:solidFill>
                  <a:srgbClr val="FF0066"/>
                </a:solidFill>
              </a:rPr>
              <a:t> with an active pacemaker</a:t>
            </a:r>
            <a:r>
              <a:rPr lang="en-US" b="1" dirty="0" smtClean="0"/>
              <a:t>, the ECG may continue to trigger the IABP and the arterial waveform may </a:t>
            </a:r>
            <a:r>
              <a:rPr lang="en-US" b="1" dirty="0" smtClean="0">
                <a:solidFill>
                  <a:srgbClr val="FF0066"/>
                </a:solidFill>
              </a:rPr>
              <a:t>remain </a:t>
            </a:r>
            <a:r>
              <a:rPr lang="en-US" b="1" dirty="0" err="1" smtClean="0">
                <a:solidFill>
                  <a:srgbClr val="FF0066"/>
                </a:solidFill>
              </a:rPr>
              <a:t>pulsatile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smtClean="0"/>
              <a:t>even in the absence of cardiac output.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Cardiac arrest in </a:t>
            </a:r>
            <a:r>
              <a:rPr lang="en-US" sz="4800" dirty="0" err="1" smtClean="0">
                <a:latin typeface="Arial Black" pitchFamily="34" charset="0"/>
              </a:rPr>
              <a:t>patientswith</a:t>
            </a:r>
            <a:r>
              <a:rPr lang="en-US" sz="4800" dirty="0" smtClean="0">
                <a:latin typeface="Arial Black" pitchFamily="34" charset="0"/>
              </a:rPr>
              <a:t> an intra-</a:t>
            </a:r>
            <a:r>
              <a:rPr lang="en-US" sz="4800" dirty="0" err="1" smtClean="0">
                <a:latin typeface="Arial Black" pitchFamily="34" charset="0"/>
              </a:rPr>
              <a:t>aorticballoon</a:t>
            </a:r>
            <a:r>
              <a:rPr lang="en-US" sz="4800" dirty="0" smtClean="0">
                <a:latin typeface="Arial Black" pitchFamily="34" charset="0"/>
              </a:rPr>
              <a:t>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Cardiac arrest can be confirmed by the loss of the </a:t>
            </a:r>
            <a:r>
              <a:rPr lang="en-US" b="1" dirty="0" smtClean="0">
                <a:solidFill>
                  <a:srgbClr val="FF0000"/>
                </a:solidFill>
              </a:rPr>
              <a:t>cardiac component of the IABP pressure trace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In an arrest, </a:t>
            </a:r>
            <a:r>
              <a:rPr lang="en-US" b="1" dirty="0" smtClean="0">
                <a:solidFill>
                  <a:srgbClr val="FF0000"/>
                </a:solidFill>
              </a:rPr>
              <a:t>ECG recordings are either absent</a:t>
            </a:r>
            <a:r>
              <a:rPr lang="en-US" b="1" dirty="0" smtClean="0"/>
              <a:t> or highly variable and subject to artifact from chest compression and other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Cardiac arrest in patients with an intra-aortic balloon pump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ECG trigger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for the IABP is therefore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not helpful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Once cardiac arrest is established, the IABP should therefore be set to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pressure trigger, with 1:1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counterpulsation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at maximal augmentation. This will allow augmentation of cardiac massage and improved cardiopulmonary resuscitation , without interference from the ECG trace.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cardiac arrest with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IABP in place, it should be set to pressure trigger.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Management of the cardiac arrest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sz="2800" b="1" dirty="0" smtClean="0"/>
              <a:t>Training should be given in </a:t>
            </a:r>
            <a:r>
              <a:rPr lang="en-US" sz="2800" b="1" u="sng" dirty="0" smtClean="0">
                <a:solidFill>
                  <a:srgbClr val="C00000"/>
                </a:solidFill>
              </a:rPr>
              <a:t>these six key roles</a:t>
            </a:r>
            <a:r>
              <a:rPr lang="en-US" sz="2800" b="1" dirty="0" smtClean="0">
                <a:solidFill>
                  <a:srgbClr val="C00000"/>
                </a:solidFill>
              </a:rPr>
              <a:t>. </a:t>
            </a:r>
          </a:p>
          <a:p>
            <a:pPr marL="609600" indent="-609600"/>
            <a:r>
              <a:rPr lang="en-US" sz="2800" b="1" dirty="0" smtClean="0"/>
              <a:t>When the arrest occurs, each role should be assumed by appropriately trained individuals. 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sz="2800" b="1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/>
              <a:t>External cardiac massage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/>
              <a:t>Airway and breathing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/>
              <a:t>Defibrillation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/>
              <a:t>Team leader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/>
              <a:t>Drug administration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dirty="0" smtClean="0"/>
              <a:t>ICU co-</a:t>
            </a:r>
            <a:r>
              <a:rPr lang="en-US" sz="2800" b="1" dirty="0" err="1" smtClean="0"/>
              <a:t>ordinator</a:t>
            </a:r>
            <a:r>
              <a:rPr lang="en-US" sz="28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33744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Resuscitation in cardiac arrest after cardiac surgery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23928"/>
          </a:xfrm>
        </p:spPr>
        <p:txBody>
          <a:bodyPr/>
          <a:lstStyle/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err="1" smtClean="0"/>
              <a:t>Dr.Mohsen</a:t>
            </a:r>
            <a:r>
              <a:rPr lang="en-US" sz="4400" dirty="0" smtClean="0"/>
              <a:t> Ziyaeifard</a:t>
            </a:r>
          </a:p>
          <a:p>
            <a:pPr algn="ctr"/>
            <a:r>
              <a:rPr lang="en-US" dirty="0" smtClean="0"/>
              <a:t> Associated Professor </a:t>
            </a:r>
          </a:p>
          <a:p>
            <a:pPr algn="ctr"/>
            <a:r>
              <a:rPr lang="en-US" dirty="0" smtClean="0"/>
              <a:t>Cardiac Anesthetist</a:t>
            </a:r>
          </a:p>
          <a:p>
            <a:pPr algn="ctr"/>
            <a:r>
              <a:rPr lang="en-US" sz="1800" dirty="0" smtClean="0"/>
              <a:t> 1395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9142" y="2263520"/>
            <a:ext cx="7685715" cy="36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Arial Black" pitchFamily="34" charset="0"/>
              </a:rPr>
              <a:t>Six key roles in the cardiac arrest</a:t>
            </a:r>
            <a:br>
              <a:rPr lang="en-GB" sz="3200" b="1" dirty="0" smtClean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040560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Ventricular fibrillation or </a:t>
            </a:r>
            <a:r>
              <a:rPr lang="en-US" sz="3200" dirty="0" err="1" smtClean="0">
                <a:latin typeface="Arial Black" pitchFamily="34" charset="0"/>
              </a:rPr>
              <a:t>pulseless</a:t>
            </a:r>
            <a:r>
              <a:rPr lang="en-US" sz="3200" dirty="0" smtClean="0">
                <a:latin typeface="Arial Black" pitchFamily="34" charset="0"/>
              </a:rPr>
              <a:t> ventricular tachycardia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use of a </a:t>
            </a:r>
            <a:r>
              <a:rPr lang="en-US" sz="2800" b="1" dirty="0" err="1" smtClean="0"/>
              <a:t>precordial</a:t>
            </a:r>
            <a:r>
              <a:rPr lang="en-US" sz="2800" b="1" dirty="0" smtClean="0"/>
              <a:t> thump in cardiac arrest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precordial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thump may be performed if within 10 s of the onset of VF or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pulseless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VT.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  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This should not delay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cardioversion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by defibrillation.</a:t>
            </a:r>
          </a:p>
          <a:p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Immediate ECM versus immediate defibrillation or pacing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an arrest after cardiac surgery,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external cardiac massage can be deferred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92D050"/>
                </a:solidFill>
              </a:rPr>
              <a:t>a short duration of CPR (1-3 minutes) before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defibrillation of ventricular tachycardia or fibrillation (VT/VF) has not been shown to improve outcomes.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until initial defibrillation or pacing (as appropriate) have been attempted, provided this can be done in less than 1 min.</a:t>
            </a:r>
            <a:r>
              <a:rPr lang="en-US" dirty="0" smtClean="0"/>
              <a:t> 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Number of attempts at defibrillation before </a:t>
            </a:r>
            <a:r>
              <a:rPr lang="en-US" sz="3600" b="1" dirty="0" err="1" smtClean="0">
                <a:latin typeface="Arial Black" pitchFamily="34" charset="0"/>
              </a:rPr>
              <a:t>resternotomy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ventricular fibrillation or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pulseless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ventricular tachycardia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sequential shocks should be given without intervening CPR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VF or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pulseless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VT,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emergency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should be performed after 3 failed attempts at defibrillation.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After 3 failed attempts at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cardioversion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for ventricular fibrillation/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pulseless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VT,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bolus of 300 mg of intravenous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amiodarone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should be given via the central line.</a:t>
            </a:r>
          </a:p>
          <a:p>
            <a:endParaRPr lang="en-US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Cardiac arrest with         ‘non-</a:t>
            </a:r>
            <a:r>
              <a:rPr lang="en-US" sz="4000" b="1" dirty="0" err="1" smtClean="0">
                <a:latin typeface="Arial Black" pitchFamily="34" charset="0"/>
              </a:rPr>
              <a:t>shockable</a:t>
            </a:r>
            <a:r>
              <a:rPr lang="en-US" sz="4000" b="1" dirty="0" smtClean="0">
                <a:latin typeface="Arial Black" pitchFamily="34" charset="0"/>
              </a:rPr>
              <a:t>’ rhythm 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r>
              <a:rPr lang="en-US" sz="2100" b="1" dirty="0" smtClean="0"/>
              <a:t>The initial arrest rhythm will be only </a:t>
            </a:r>
            <a:r>
              <a:rPr lang="en-US" sz="2100" b="1" dirty="0" smtClean="0">
                <a:solidFill>
                  <a:srgbClr val="C00000"/>
                </a:solidFill>
              </a:rPr>
              <a:t>amenable to defibrillation in 30–50% of patients </a:t>
            </a:r>
          </a:p>
          <a:p>
            <a:r>
              <a:rPr lang="en-US" sz="2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remainder have other rhythms, which cannot be treated by defibrillation. Of these, predominant rhythms that may be amenable to pacing are severe </a:t>
            </a:r>
            <a:r>
              <a:rPr lang="en-US" sz="21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bradycardia</a:t>
            </a:r>
            <a:r>
              <a:rPr lang="en-US" sz="2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21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asystole</a:t>
            </a:r>
            <a:r>
              <a:rPr lang="en-US" sz="2100" b="1" dirty="0" smtClean="0"/>
              <a:t> </a:t>
            </a:r>
          </a:p>
          <a:p>
            <a:r>
              <a:rPr lang="en-US" sz="2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 </a:t>
            </a:r>
            <a:r>
              <a:rPr lang="en-US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asystole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or severe </a:t>
            </a:r>
            <a:r>
              <a:rPr lang="en-US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bradycardia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connect the </a:t>
            </a:r>
            <a:r>
              <a:rPr lang="en-US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epicardial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pacing wires and set to DDD </a:t>
            </a:r>
            <a:r>
              <a:rPr lang="en-US" sz="2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</a:t>
            </a:r>
            <a:r>
              <a:rPr lang="en-US" sz="2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100 </a:t>
            </a:r>
            <a:r>
              <a:rPr lang="en-US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bpm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maximum atrial and ventricular output voltages</a:t>
            </a:r>
            <a:r>
              <a:rPr lang="en-US" sz="21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the absence of </a:t>
            </a:r>
            <a:r>
              <a:rPr lang="en-US" sz="21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epicardial</a:t>
            </a:r>
            <a:r>
              <a:rPr lang="en-US" sz="2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pacing wires, pacing can be achieved using 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external pacing pads</a:t>
            </a:r>
            <a:r>
              <a:rPr lang="en-US" sz="21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100" b="1" dirty="0" smtClean="0"/>
              <a:t>If the rhythm is </a:t>
            </a:r>
            <a:r>
              <a:rPr lang="en-US" sz="2100" b="1" dirty="0" err="1" smtClean="0"/>
              <a:t>pulseless</a:t>
            </a:r>
            <a:r>
              <a:rPr lang="en-US" sz="2100" b="1" dirty="0" smtClean="0"/>
              <a:t> electrical activity and a pacemaker is connected and functioning, then briefly turn the pacemaker off to </a:t>
            </a:r>
            <a:r>
              <a:rPr lang="en-US" sz="2100" b="1" dirty="0" smtClean="0">
                <a:solidFill>
                  <a:srgbClr val="C00000"/>
                </a:solidFill>
              </a:rPr>
              <a:t>exclude underlying ventricular fibrillation </a:t>
            </a:r>
          </a:p>
          <a:p>
            <a:endParaRPr lang="en-US" sz="2400" b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latin typeface="Arial Black" pitchFamily="34" charset="0"/>
              </a:rPr>
              <a:t>Atropine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 patients with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asystole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extreme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bradycardia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atropine should be given via the central line at a dose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mg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Emergency </a:t>
            </a:r>
            <a:r>
              <a:rPr lang="en-US" sz="3600" b="1" dirty="0" err="1" smtClean="0">
                <a:latin typeface="Arial Black" pitchFamily="34" charset="0"/>
              </a:rPr>
              <a:t>resternotomy</a:t>
            </a:r>
            <a:r>
              <a:rPr lang="en-US" sz="3600" b="1" dirty="0" smtClean="0">
                <a:latin typeface="Arial Black" pitchFamily="34" charset="0"/>
              </a:rPr>
              <a:t> after non-VF/VT arrest</a:t>
            </a:r>
            <a:br>
              <a:rPr lang="en-US" sz="3600" b="1" dirty="0" smtClean="0">
                <a:latin typeface="Arial Black" pitchFamily="34" charset="0"/>
              </a:rPr>
            </a:b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ERC guidelines ask clinicians to consider the following as causes of the arrest: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hypoxia,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hypovolaemia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hypo/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hyperkalaemia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hypothermia, tension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pneumothorax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thrombo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-embolism,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tamponade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toxins, the so-called four ‘H's and four ‘T's.</a:t>
            </a:r>
            <a:r>
              <a:rPr lang="en-US" sz="2800" b="1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contrast, cardiac surgical patients who have a non-VF/VT arrest with this rhythm may have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tamponade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tension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pneumothorax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severe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hypovolaemia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Prompt treatment is associated with an excellent outcome.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Thus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delays to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should be minimized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In </a:t>
            </a:r>
            <a:r>
              <a:rPr lang="en-US" sz="2800" b="1" dirty="0" smtClean="0">
                <a:solidFill>
                  <a:srgbClr val="FF0000"/>
                </a:solidFill>
              </a:rPr>
              <a:t>non-</a:t>
            </a:r>
            <a:r>
              <a:rPr lang="en-US" sz="2800" b="1" dirty="0" err="1" smtClean="0">
                <a:solidFill>
                  <a:srgbClr val="FF0000"/>
                </a:solidFill>
              </a:rPr>
              <a:t>shockable</a:t>
            </a:r>
            <a:r>
              <a:rPr lang="en-US" sz="2800" b="1" dirty="0" smtClean="0">
                <a:solidFill>
                  <a:srgbClr val="FF0000"/>
                </a:solidFill>
              </a:rPr>
              <a:t> cardiac arrest </a:t>
            </a:r>
            <a:r>
              <a:rPr lang="en-US" sz="2800" b="1" dirty="0" smtClean="0"/>
              <a:t>which does not resolve after atropine and pacing, emergency </a:t>
            </a:r>
            <a:r>
              <a:rPr lang="en-US" sz="2800" b="1" dirty="0" err="1" smtClean="0">
                <a:solidFill>
                  <a:srgbClr val="FF0000"/>
                </a:solidFill>
              </a:rPr>
              <a:t>resternotomy</a:t>
            </a:r>
            <a:r>
              <a:rPr lang="en-US" sz="2800" b="1" dirty="0" smtClean="0">
                <a:solidFill>
                  <a:srgbClr val="FF0000"/>
                </a:solidFill>
              </a:rPr>
              <a:t> should be immediately performed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226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Proposed protocol for cardiac surgical patients in ICU </a:t>
            </a:r>
            <a:endParaRPr lang="en-US" sz="3600" b="1" dirty="0"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935163"/>
            <a:ext cx="5256583" cy="4922837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Conduct of emergency </a:t>
            </a:r>
            <a:r>
              <a:rPr lang="en-US" sz="4000" b="1" dirty="0" err="1" smtClean="0">
                <a:latin typeface="Arial Black" pitchFamily="34" charset="0"/>
              </a:rPr>
              <a:t>resternotomy</a:t>
            </a:r>
            <a:r>
              <a:rPr lang="en-US" sz="4000" b="1" dirty="0" smtClean="0">
                <a:latin typeface="Arial Black" pitchFamily="34" charset="0"/>
              </a:rPr>
              <a:t> 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Internal versus external cardiac massage 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Hallmark studies</a:t>
            </a:r>
            <a:r>
              <a:rPr lang="x-none" sz="2400" smtClean="0">
                <a:solidFill>
                  <a:srgbClr val="92D050"/>
                </a:solidFill>
              </a:rPr>
              <a:t>,</a:t>
            </a:r>
            <a:r>
              <a:rPr lang="en-US" sz="2400" dirty="0" smtClean="0">
                <a:solidFill>
                  <a:srgbClr val="92D050"/>
                </a:solidFill>
              </a:rPr>
              <a:t> have repeatedly demonstrated that external compressions are a poor substitute for internal massage, consistently delivering cerebral perfusion pressures that are 3- to 4-fold less than those of internal compressions and rarely exceed the 15 mm Hg end point required for neurological survival. </a:t>
            </a:r>
            <a:r>
              <a:rPr lang="en-US" sz="2200" b="1" dirty="0" smtClean="0"/>
              <a:t>   </a:t>
            </a:r>
          </a:p>
          <a:p>
            <a:pPr>
              <a:buNone/>
            </a:pPr>
            <a:r>
              <a:rPr lang="en-US" sz="2200" b="1" dirty="0" smtClean="0"/>
              <a:t> Internal cardiac massage is superior to external cardiac massage. In patients with a recent </a:t>
            </a:r>
            <a:r>
              <a:rPr lang="en-US" sz="2200" b="1" dirty="0" err="1" smtClean="0"/>
              <a:t>sternotomy</a:t>
            </a:r>
            <a:r>
              <a:rPr lang="en-US" sz="2200" b="1" dirty="0" smtClean="0"/>
              <a:t> in whom </a:t>
            </a:r>
            <a:r>
              <a:rPr lang="en-US" sz="2200" b="1" dirty="0" smtClean="0">
                <a:solidFill>
                  <a:srgbClr val="FF0000"/>
                </a:solidFill>
              </a:rPr>
              <a:t>resuscitative </a:t>
            </a:r>
            <a:r>
              <a:rPr lang="en-US" sz="2200" b="1" dirty="0" smtClean="0"/>
              <a:t>efforts are likely to </a:t>
            </a:r>
            <a:r>
              <a:rPr lang="en-US" sz="2200" b="1" dirty="0" smtClean="0">
                <a:solidFill>
                  <a:srgbClr val="FF0000"/>
                </a:solidFill>
              </a:rPr>
              <a:t>last more than 5–10 min, emergency </a:t>
            </a:r>
            <a:r>
              <a:rPr lang="en-US" sz="2200" b="1" dirty="0" err="1" smtClean="0">
                <a:solidFill>
                  <a:srgbClr val="FF0000"/>
                </a:solidFill>
              </a:rPr>
              <a:t>resternotomy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is indicated. </a:t>
            </a:r>
            <a:r>
              <a:rPr lang="en-US" sz="2200" b="1" dirty="0" smtClean="0">
                <a:solidFill>
                  <a:srgbClr val="92D050"/>
                </a:solidFill>
              </a:rPr>
              <a:t>    </a:t>
            </a:r>
            <a:r>
              <a:rPr lang="en-US" sz="2400" dirty="0" smtClean="0">
                <a:solidFill>
                  <a:srgbClr val="92D050"/>
                </a:solidFill>
              </a:rPr>
              <a:t>For neurologically intact recovery</a:t>
            </a:r>
            <a:endParaRPr lang="en-US" sz="2200" b="1" dirty="0" smtClean="0"/>
          </a:p>
          <a:p>
            <a:endParaRPr lang="en-US" sz="2200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200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European Association for Cardio-Thoracic Surgery (EACTS) 2010</a:t>
            </a:r>
          </a:p>
          <a:p>
            <a:endParaRPr lang="en-US" sz="4000" dirty="0" smtClean="0">
              <a:solidFill>
                <a:srgbClr val="92D050"/>
              </a:solidFill>
            </a:endParaRPr>
          </a:p>
          <a:p>
            <a:r>
              <a:rPr lang="en-US" sz="4000" dirty="0" smtClean="0">
                <a:solidFill>
                  <a:srgbClr val="92D050"/>
                </a:solidFill>
              </a:rPr>
              <a:t>Standards for Resuscitation</a:t>
            </a:r>
          </a:p>
          <a:p>
            <a:pPr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  After Cardiac Surgery </a:t>
            </a:r>
            <a:r>
              <a:rPr lang="en-US" sz="2400" dirty="0" smtClean="0">
                <a:solidFill>
                  <a:srgbClr val="92D050"/>
                </a:solidFill>
              </a:rPr>
              <a:t>(Critical Care Nurse. 2015;35[2]:30-38)</a:t>
            </a:r>
          </a:p>
          <a:p>
            <a:endParaRPr lang="en-US" sz="4000" dirty="0" smtClean="0"/>
          </a:p>
          <a:p>
            <a:pPr algn="ctr">
              <a:buNone/>
            </a:pP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The emergency </a:t>
            </a:r>
            <a:r>
              <a:rPr lang="en-US" sz="4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resternotomy</a:t>
            </a: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set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small emergency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set should be available in every ICU, containing only the instruments necessary to perform 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This should include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disposable scalpel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attached to the outside of the set, an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all-in-one drape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wire cutter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heavy needle holder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single piece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sternal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retractor</a:t>
            </a:r>
            <a:r>
              <a:rPr lang="en-US" sz="2800" b="1" dirty="0" smtClean="0"/>
              <a:t>.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This should be in addition to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full cardiac surgery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sternotomy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set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that need not be opened until after the emergency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has been performed.</a:t>
            </a:r>
            <a:r>
              <a:rPr lang="en-US" sz="2800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These sets should be clearly marked and checked regularly</a:t>
            </a:r>
          </a:p>
          <a:p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Preparation for emergency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resternotomy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Cardiac arrests in the ICU are often </a:t>
            </a:r>
            <a:r>
              <a:rPr lang="en-US" sz="2800" b="1" dirty="0" smtClean="0">
                <a:solidFill>
                  <a:srgbClr val="FF0000"/>
                </a:solidFill>
              </a:rPr>
              <a:t>promptly attended by more staff members </a:t>
            </a:r>
            <a:r>
              <a:rPr lang="en-US" sz="2800" b="1" dirty="0" smtClean="0"/>
              <a:t>than needed simply to manage basic life support, defibrillation, airway, and decision making.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Two to three staff members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should put on a gown and gloves as soon as a cardiac arrest is called, and prepare the emergency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set</a:t>
            </a:r>
            <a:r>
              <a:rPr lang="en-US" b="1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because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20–50% of cardiac arrests after cardiac surgery result in emergency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Hand washing is not necessary prior to closed-sleeve donning of gloves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08012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 Black" pitchFamily="34" charset="0"/>
              </a:rPr>
              <a:t>Personnel performing emergency </a:t>
            </a:r>
            <a:r>
              <a:rPr lang="en-US" sz="4400" b="1" dirty="0" err="1" smtClean="0">
                <a:latin typeface="Arial Black" pitchFamily="34" charset="0"/>
              </a:rPr>
              <a:t>resternotomy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Emergency </a:t>
            </a:r>
            <a:r>
              <a:rPr lang="en-US" b="1" dirty="0" err="1" smtClean="0"/>
              <a:t>resternotomy</a:t>
            </a:r>
            <a:r>
              <a:rPr lang="en-US" b="1" dirty="0" smtClean="0"/>
              <a:t> may be required in </a:t>
            </a:r>
            <a:r>
              <a:rPr lang="en-US" b="1" dirty="0" smtClean="0">
                <a:solidFill>
                  <a:srgbClr val="FF0000"/>
                </a:solidFill>
              </a:rPr>
              <a:t>0.8-2.7% of all patients undergoing cardiac surgery </a:t>
            </a:r>
            <a:r>
              <a:rPr lang="en-US" b="1" dirty="0" smtClean="0"/>
              <a:t>. 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This ensures </a:t>
            </a:r>
            <a:r>
              <a:rPr lang="en-US" b="1" dirty="0" smtClean="0">
                <a:solidFill>
                  <a:srgbClr val="FF0000"/>
                </a:solidFill>
              </a:rPr>
              <a:t>better assistance </a:t>
            </a:r>
            <a:r>
              <a:rPr lang="en-US" b="1" dirty="0" smtClean="0"/>
              <a:t>for the surgeon and, in the unlikely situation that </a:t>
            </a:r>
            <a:r>
              <a:rPr lang="en-US" b="1" dirty="0" err="1" smtClean="0"/>
              <a:t>resternotomy</a:t>
            </a:r>
            <a:r>
              <a:rPr lang="en-US" b="1" dirty="0" smtClean="0"/>
              <a:t> is required and a surgeon is not immediately available, </a:t>
            </a:r>
            <a:r>
              <a:rPr lang="en-US" b="1" dirty="0" err="1" smtClean="0"/>
              <a:t>resternotomy</a:t>
            </a:r>
            <a:r>
              <a:rPr lang="en-US" b="1" dirty="0" smtClean="0"/>
              <a:t> by </a:t>
            </a:r>
            <a:r>
              <a:rPr lang="en-US" b="1" dirty="0" smtClean="0">
                <a:solidFill>
                  <a:srgbClr val="FF0000"/>
                </a:solidFill>
              </a:rPr>
              <a:t>another member staff may be life saving.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Method of internal cardiac massage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This is potentially dangerous and personnel who may be required to perform this must have </a:t>
            </a:r>
            <a:r>
              <a:rPr lang="en-US" b="1" dirty="0" smtClean="0">
                <a:solidFill>
                  <a:srgbClr val="FF0000"/>
                </a:solidFill>
              </a:rPr>
              <a:t>had prior training to do this safely.</a:t>
            </a:r>
          </a:p>
          <a:p>
            <a:r>
              <a:rPr lang="en-US" b="1" dirty="0" smtClean="0"/>
              <a:t>Risks to the patient include </a:t>
            </a:r>
            <a:r>
              <a:rPr lang="en-US" b="1" dirty="0" smtClean="0">
                <a:solidFill>
                  <a:srgbClr val="FF0000"/>
                </a:solidFill>
              </a:rPr>
              <a:t>avulsion of a bypass graft,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with the left internal mammary artery </a:t>
            </a:r>
            <a:r>
              <a:rPr lang="en-US" b="1" dirty="0" smtClean="0"/>
              <a:t>being at particular risk.</a:t>
            </a:r>
          </a:p>
          <a:p>
            <a:r>
              <a:rPr lang="en-US" b="1" dirty="0" smtClean="0"/>
              <a:t>Before attempting internal massage, inspect the heart </a:t>
            </a:r>
            <a:r>
              <a:rPr lang="en-US" b="1" dirty="0" smtClean="0">
                <a:solidFill>
                  <a:srgbClr val="FF0000"/>
                </a:solidFill>
              </a:rPr>
              <a:t>to locate the internal mammary and any other grafts</a:t>
            </a:r>
            <a:r>
              <a:rPr lang="en-US" b="1" dirty="0" smtClean="0"/>
              <a:t>, carefully removing any blood clots.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Method of internal cardiac massage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Pass the right hand over the apex </a:t>
            </a:r>
            <a:r>
              <a:rPr lang="en-US" b="1" dirty="0" smtClean="0"/>
              <a:t>of the heart (</a:t>
            </a:r>
            <a:r>
              <a:rPr lang="en-US" b="1" dirty="0" err="1" smtClean="0"/>
              <a:t>minimising</a:t>
            </a:r>
            <a:r>
              <a:rPr lang="en-US" b="1" dirty="0" smtClean="0"/>
              <a:t> the likelihood of avulsing any grafts, as grafts are rarely placed near the apex). </a:t>
            </a:r>
          </a:p>
          <a:p>
            <a:r>
              <a:rPr lang="en-US" b="1" dirty="0" smtClean="0"/>
              <a:t>The right hand is then further </a:t>
            </a:r>
            <a:r>
              <a:rPr lang="en-US" b="1" dirty="0" smtClean="0">
                <a:solidFill>
                  <a:srgbClr val="FF0000"/>
                </a:solidFill>
              </a:rPr>
              <a:t>advanced round the apex </a:t>
            </a:r>
            <a:r>
              <a:rPr lang="en-US" b="1" dirty="0" smtClean="0"/>
              <a:t>to the back of the heart, palm up and hand flat. The </a:t>
            </a:r>
            <a:r>
              <a:rPr lang="en-US" b="1" dirty="0" smtClean="0">
                <a:solidFill>
                  <a:srgbClr val="FF0000"/>
                </a:solidFill>
              </a:rPr>
              <a:t>left hand is then placed flat on to the anterior surface of the heart </a:t>
            </a:r>
            <a:r>
              <a:rPr lang="en-US" b="1" dirty="0" smtClean="0"/>
              <a:t>and the two hands squeezed together. </a:t>
            </a:r>
            <a:endParaRPr lang="en-US" b="1" dirty="0" smtClean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result for internal cardiac massage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9494"/>
            <a:ext cx="8229600" cy="451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Method of internal cardiac massage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If there is a </a:t>
            </a:r>
            <a:r>
              <a:rPr lang="en-US" b="1" dirty="0" smtClean="0">
                <a:solidFill>
                  <a:srgbClr val="FF0000"/>
                </a:solidFill>
              </a:rPr>
              <a:t>mitral valve </a:t>
            </a:r>
            <a:r>
              <a:rPr lang="en-US" b="1" dirty="0" smtClean="0"/>
              <a:t>replacement or repair, care should be </a:t>
            </a:r>
            <a:r>
              <a:rPr lang="en-US" b="1" dirty="0" smtClean="0">
                <a:solidFill>
                  <a:srgbClr val="FF0000"/>
                </a:solidFill>
              </a:rPr>
              <a:t>taken not to lift the apex by the right hand,</a:t>
            </a:r>
            <a:r>
              <a:rPr lang="en-US" b="1" dirty="0" smtClean="0"/>
              <a:t> as this can cause a </a:t>
            </a:r>
            <a:r>
              <a:rPr lang="en-US" b="1" dirty="0" smtClean="0">
                <a:solidFill>
                  <a:srgbClr val="FF0000"/>
                </a:solidFill>
              </a:rPr>
              <a:t>posterior ventricular rupture</a:t>
            </a:r>
            <a:r>
              <a:rPr lang="en-US" b="1" dirty="0" smtClean="0"/>
              <a:t>. Squeeze your hands together at a rate of </a:t>
            </a:r>
            <a:r>
              <a:rPr lang="en-US" b="1" dirty="0" smtClean="0">
                <a:solidFill>
                  <a:srgbClr val="FF0000"/>
                </a:solidFill>
              </a:rPr>
              <a:t>100 per min </a:t>
            </a:r>
            <a:r>
              <a:rPr lang="en-US" b="1" dirty="0" smtClean="0"/>
              <a:t>and look at the arterial trace to verify adequate internal massage. You should try to obtain a systolic impulse </a:t>
            </a:r>
            <a:r>
              <a:rPr lang="en-US" b="1" dirty="0" smtClean="0">
                <a:solidFill>
                  <a:srgbClr val="FF0000"/>
                </a:solidFill>
              </a:rPr>
              <a:t>of more than 60 mmHg </a:t>
            </a:r>
            <a:r>
              <a:rPr lang="en-US" dirty="0" smtClean="0">
                <a:solidFill>
                  <a:srgbClr val="92D050"/>
                </a:solidFill>
              </a:rPr>
              <a:t>for optimal cerebral perfusion</a:t>
            </a:r>
            <a:r>
              <a:rPr lang="en-US" dirty="0" smtClean="0"/>
              <a:t>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How long after cardiac surgery is emergency </a:t>
            </a:r>
            <a:r>
              <a:rPr lang="en-US" sz="2400" b="1" dirty="0" err="1" smtClean="0">
                <a:latin typeface="Arial Black" pitchFamily="34" charset="0"/>
              </a:rPr>
              <a:t>resternotomy</a:t>
            </a:r>
            <a:r>
              <a:rPr lang="en-US" sz="2400" b="1" dirty="0" smtClean="0">
                <a:latin typeface="Arial Black" pitchFamily="34" charset="0"/>
              </a:rPr>
              <a:t> no longer indicated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Emergency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should form an integral part of the cardiac arrest protocol up to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10th postoperative day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Beyond the 10th postoperative day,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senior clinician should decide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whether emergency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should still be performed.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Emergency </a:t>
            </a:r>
            <a:r>
              <a:rPr lang="en-US" sz="2800" b="1" dirty="0" err="1" smtClean="0"/>
              <a:t>resternotomy</a:t>
            </a:r>
            <a:r>
              <a:rPr lang="en-US" sz="2800" b="1" dirty="0" smtClean="0"/>
              <a:t> for internal cardiac massage should still be considered in preference to prolonged external cardiac massage even if a surgically reversible cause for the arrest is not suspected.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200" b="1" dirty="0" smtClean="0">
                <a:latin typeface="Arial Black" pitchFamily="34" charset="0"/>
              </a:rPr>
              <a:t>Should patients receive additional antibiotics after</a:t>
            </a:r>
            <a:br>
              <a:rPr lang="en-US" sz="2200" b="1" dirty="0" smtClean="0">
                <a:latin typeface="Arial Black" pitchFamily="34" charset="0"/>
              </a:rPr>
            </a:br>
            <a:r>
              <a:rPr lang="en-US" sz="2200" b="1" dirty="0" smtClean="0">
                <a:latin typeface="Arial Black" pitchFamily="34" charset="0"/>
              </a:rPr>
              <a:t>emergency </a:t>
            </a:r>
            <a:r>
              <a:rPr lang="en-US" sz="2200" b="1" dirty="0" err="1" smtClean="0">
                <a:latin typeface="Arial Black" pitchFamily="34" charset="0"/>
              </a:rPr>
              <a:t>resternotomy</a:t>
            </a:r>
            <a:r>
              <a:rPr lang="en-US" sz="2200" b="1" dirty="0" smtClean="0">
                <a:latin typeface="Arial Black" pitchFamily="34" charset="0"/>
              </a:rPr>
              <a:t>?</a:t>
            </a:r>
            <a:endParaRPr lang="en-US" sz="22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66"/>
              </a:solidFill>
            </a:endParaRPr>
          </a:p>
          <a:p>
            <a:r>
              <a:rPr lang="en-US" b="1" dirty="0" smtClean="0"/>
              <a:t>It is common practice to perform an antiseptic washout after emergency </a:t>
            </a:r>
            <a:r>
              <a:rPr lang="en-US" b="1" dirty="0" err="1" smtClean="0"/>
              <a:t>resternotomy</a:t>
            </a:r>
            <a:r>
              <a:rPr lang="en-US" b="1" dirty="0" smtClean="0"/>
              <a:t> and to give additional intravenous antibiotics.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Introduction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incidence of cardiac arrest after cardiac surgery is around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0.7-2.9%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Relatively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good outcome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with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17–79%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of patients suffering a cardiac arrest surviving to hospital discharge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reason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for this superior survival is the high incidence of reversible causes for the arrest :                                 </a:t>
            </a:r>
          </a:p>
          <a:p>
            <a:pPr algn="ctr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VF in 25-50%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 case</a:t>
            </a:r>
          </a:p>
          <a:p>
            <a:pPr algn="ctr">
              <a:buFont typeface="Wingdings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Major bleeding</a:t>
            </a:r>
          </a:p>
          <a:p>
            <a:pPr algn="ctr">
              <a:buFont typeface="Wingdings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Tamponade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Arial Black" pitchFamily="34" charset="0"/>
              </a:rPr>
              <a:t>Special considerations</a:t>
            </a:r>
            <a:r>
              <a:rPr lang="en-US" b="1" dirty="0" smtClean="0">
                <a:latin typeface="Arial Black" pitchFamily="34" charset="0"/>
              </a:rPr>
              <a:t> 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There are many special considerations within cardiac surgery related to the specific operative procedures. The cases below serve as examples and </a:t>
            </a:r>
            <a:r>
              <a:rPr lang="en-US" sz="2800" b="1" dirty="0" smtClean="0">
                <a:solidFill>
                  <a:srgbClr val="FF0000"/>
                </a:solidFill>
              </a:rPr>
              <a:t>every clinician should consider whether the patient that they are returning to the ICU </a:t>
            </a:r>
            <a:r>
              <a:rPr lang="en-US" sz="2800" b="1" dirty="0" smtClean="0"/>
              <a:t>may present a particular challenge should cardiac arrest occur, and if so, this should be clearly documented and discussed with the ICU staff</a:t>
            </a:r>
          </a:p>
          <a:p>
            <a:r>
              <a:rPr lang="en-US" sz="2800" b="1" dirty="0" smtClean="0"/>
              <a:t>Transplant patients</a:t>
            </a:r>
          </a:p>
          <a:p>
            <a:r>
              <a:rPr lang="en-US" sz="2800" b="1" dirty="0" smtClean="0"/>
              <a:t>Pediatric patients</a:t>
            </a:r>
          </a:p>
          <a:p>
            <a:r>
              <a:rPr lang="en-US" sz="2800" b="1" dirty="0" smtClean="0"/>
              <a:t>‘Open chest’ patients</a:t>
            </a:r>
            <a:endParaRPr lang="en-US" sz="2800" dirty="0" smtClean="0"/>
          </a:p>
          <a:p>
            <a:r>
              <a:rPr lang="en-US" sz="2800" b="1" dirty="0" smtClean="0"/>
              <a:t>Patients with a cardiac assist device</a:t>
            </a:r>
          </a:p>
          <a:p>
            <a:r>
              <a:rPr lang="en-US" sz="2800" b="1" dirty="0" smtClean="0"/>
              <a:t>Patients undergoing non-</a:t>
            </a:r>
            <a:r>
              <a:rPr lang="en-US" sz="2800" b="1" dirty="0" err="1" smtClean="0"/>
              <a:t>sternotomy</a:t>
            </a:r>
            <a:r>
              <a:rPr lang="en-US" sz="2800" b="1" dirty="0" smtClean="0"/>
              <a:t> cardiac surgery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"/>
            <a:ext cx="7086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8800" smtClean="0"/>
              <a:t>THANK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3011" name="Picture 3" descr="476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24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19263"/>
            <a:ext cx="6248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Proposed protocol for cardiac surgical patients in ICU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recommend that this protocol should be used in the ICU. It is not recommended for use outside of this setting.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Cardioversion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Identification of arrest and initiation of basic life support in the ICU</a:t>
            </a:r>
          </a:p>
          <a:p>
            <a:r>
              <a:rPr lang="en-US" dirty="0" smtClean="0"/>
              <a:t>3.Doubtful diagnosis of cardiac arrest</a:t>
            </a:r>
          </a:p>
          <a:p>
            <a:endParaRPr lang="en-US" dirty="0" smtClean="0"/>
          </a:p>
          <a:p>
            <a:r>
              <a:rPr lang="en-US" dirty="0" smtClean="0"/>
              <a:t>4. Basic life support: external cardiac massage</a:t>
            </a:r>
          </a:p>
          <a:p>
            <a:r>
              <a:rPr lang="en-US" dirty="0" smtClean="0"/>
              <a:t>5. Basic life support: airway</a:t>
            </a:r>
          </a:p>
          <a:p>
            <a:endParaRPr lang="en-US" dirty="0" smtClean="0"/>
          </a:p>
          <a:p>
            <a:r>
              <a:rPr lang="en-US" dirty="0" smtClean="0"/>
              <a:t>6. Infusions and syringe drivers</a:t>
            </a:r>
          </a:p>
          <a:p>
            <a:r>
              <a:rPr lang="en-US" dirty="0" smtClean="0"/>
              <a:t>7. Administration of adrenaline (epinephrine)</a:t>
            </a:r>
          </a:p>
          <a:p>
            <a:endParaRPr lang="en-US" dirty="0" smtClean="0"/>
          </a:p>
          <a:p>
            <a:r>
              <a:rPr lang="en-US" dirty="0" smtClean="0"/>
              <a:t>8. Cardiac arrest in patients with an intra-aortic balloon pump</a:t>
            </a:r>
          </a:p>
          <a:p>
            <a:r>
              <a:rPr lang="en-US" dirty="0" smtClean="0"/>
              <a:t>9. Management of the cardiac arrest</a:t>
            </a:r>
          </a:p>
          <a:p>
            <a:endParaRPr lang="en-US" dirty="0" smtClean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72008"/>
          </a:xfrm>
        </p:spPr>
        <p:txBody>
          <a:bodyPr>
            <a:normAutofit fontScale="90000"/>
          </a:bodyPr>
          <a:lstStyle/>
          <a:p>
            <a:pPr algn="ctr"/>
            <a:endParaRPr lang="en-US" sz="3600" b="1" dirty="0"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"/>
            <a:ext cx="6552728" cy="68580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Arial Black" pitchFamily="34" charset="0"/>
              </a:rPr>
              <a:t>Cardioversion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Cardiac surgical patients are </a:t>
            </a:r>
            <a:r>
              <a:rPr lang="en-US" sz="2800" b="1" dirty="0" smtClean="0">
                <a:solidFill>
                  <a:srgbClr val="FF0000"/>
                </a:solidFill>
              </a:rPr>
              <a:t>sufficiently different </a:t>
            </a:r>
            <a:r>
              <a:rPr lang="en-US" sz="2800" b="1" dirty="0" smtClean="0"/>
              <a:t>from </a:t>
            </a:r>
            <a:r>
              <a:rPr lang="en-US" sz="2800" b="1" dirty="0" smtClean="0">
                <a:solidFill>
                  <a:srgbClr val="00B050"/>
                </a:solidFill>
              </a:rPr>
              <a:t>other patients </a:t>
            </a:r>
            <a:r>
              <a:rPr lang="en-US" sz="2800" b="1" dirty="0" smtClean="0"/>
              <a:t>for us to recommend an important </a:t>
            </a:r>
            <a:r>
              <a:rPr lang="en-US" sz="2800" b="1" dirty="0" smtClean="0">
                <a:solidFill>
                  <a:srgbClr val="FF0000"/>
                </a:solidFill>
              </a:rPr>
              <a:t>departure from this guideline</a:t>
            </a:r>
            <a:r>
              <a:rPr lang="en-US" sz="2800" b="1" dirty="0" smtClean="0"/>
              <a:t>. </a:t>
            </a:r>
          </a:p>
          <a:p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Firstly,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cardiac surgical patient in ICU usually has continuous arterial line, central venous line, pulse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oximetry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ECG monitoring. Thus the arrest will be immediately identified,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making early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cardioversion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more likely to be successful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restoring cardiac output without any ECM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Secondly,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immediate ECM is unnecessary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certain cases, and its use after cardiac surgery should be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minimised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due to the risk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trauma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 the surgical site</a:t>
            </a:r>
            <a:r>
              <a:rPr lang="en-US" sz="3600" b="1" dirty="0" smtClean="0"/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Thirdly,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if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cardioversion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is unsuccessful,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rapid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resternotomy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may be indicated</a:t>
            </a:r>
            <a:r>
              <a:rPr lang="en-US" sz="3600" b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err="1" smtClean="0">
                <a:latin typeface="Arial Black" pitchFamily="34" charset="0"/>
              </a:rPr>
              <a:t>Cardioversion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Thus </a:t>
            </a:r>
            <a:r>
              <a:rPr lang="en-US" b="1" dirty="0" smtClean="0">
                <a:solidFill>
                  <a:srgbClr val="C00000"/>
                </a:solidFill>
              </a:rPr>
              <a:t>three successive attempts at defibrillation </a:t>
            </a:r>
            <a:r>
              <a:rPr lang="en-US" b="1" dirty="0" smtClean="0"/>
              <a:t>will increase the likelihood of </a:t>
            </a:r>
            <a:r>
              <a:rPr lang="en-US" b="1" dirty="0" err="1" smtClean="0"/>
              <a:t>restoreing</a:t>
            </a:r>
            <a:r>
              <a:rPr lang="en-US" b="1" dirty="0" smtClean="0"/>
              <a:t> cardiac output after a VF arrest while </a:t>
            </a:r>
            <a:r>
              <a:rPr lang="en-US" b="1" dirty="0" smtClean="0">
                <a:solidFill>
                  <a:srgbClr val="00B050"/>
                </a:solidFill>
              </a:rPr>
              <a:t>minimizing the delay to chest </a:t>
            </a:r>
            <a:r>
              <a:rPr lang="en-US" b="1" dirty="0" smtClean="0"/>
              <a:t>reopening where indicated as well as reducing the </a:t>
            </a:r>
            <a:r>
              <a:rPr lang="en-US" b="1" dirty="0" smtClean="0">
                <a:solidFill>
                  <a:srgbClr val="FF0000"/>
                </a:solidFill>
              </a:rPr>
              <a:t>risk of trauma </a:t>
            </a:r>
            <a:r>
              <a:rPr lang="en-US" b="1" dirty="0" smtClean="0"/>
              <a:t>to recently operated cardiac </a:t>
            </a:r>
            <a:r>
              <a:rPr lang="en-US" b="1" dirty="0" smtClean="0">
                <a:solidFill>
                  <a:srgbClr val="C00000"/>
                </a:solidFill>
              </a:rPr>
              <a:t>structures and suture lines.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Identification of arrest and initiation of basic life support in the ICU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potential cardiac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arrest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is most likely  to be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signalled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by monitoring alarms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If you are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first person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alerted to the possibility of an arrest you should immediately put your hand on to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central pulse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(such as the femoral or carotid pulse) for up to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 s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If after 10 s there is no palpable central pulse and the arterial, CVP, PA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oximetry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waveforms are flat, you should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immediately instigate the cardiac arrest protocol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You should also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loudly and clearly shout for help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for example: 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‘</a:t>
            </a:r>
            <a:r>
              <a:rPr lang="en-US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cardiac arrest bed 4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!’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C549-850E-4FEE-B7EC-E184D1023A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1358</TotalTime>
  <Words>2314</Words>
  <Application>Microsoft Office PowerPoint</Application>
  <PresentationFormat>On-screen Show (4:3)</PresentationFormat>
  <Paragraphs>215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Module</vt:lpstr>
      <vt:lpstr>PowerPoint Presentation</vt:lpstr>
      <vt:lpstr>Resuscitation in cardiac arrest after cardiac surgery </vt:lpstr>
      <vt:lpstr>PowerPoint Presentation</vt:lpstr>
      <vt:lpstr>Introduction </vt:lpstr>
      <vt:lpstr>Proposed protocol for cardiac surgical patients in ICU </vt:lpstr>
      <vt:lpstr>PowerPoint Presentation</vt:lpstr>
      <vt:lpstr>Cardioversion</vt:lpstr>
      <vt:lpstr>Cardioversion</vt:lpstr>
      <vt:lpstr>Identification of arrest and initiation of basic life support in the ICU</vt:lpstr>
      <vt:lpstr>Doubtful diagnosis of cardiac arrest </vt:lpstr>
      <vt:lpstr>Basic life support  External Cardiac Massage</vt:lpstr>
      <vt:lpstr>Basic life support airway</vt:lpstr>
      <vt:lpstr>Infusions and syringe drivers</vt:lpstr>
      <vt:lpstr>Administration of adrenaline (epinephrine)</vt:lpstr>
      <vt:lpstr>Administration of adrenaline (epinephrine)</vt:lpstr>
      <vt:lpstr>Cardiac arrest in patients with an intra-aortic balloon pump</vt:lpstr>
      <vt:lpstr>Cardiac arrest in patientswith an intra-aorticballoon pump</vt:lpstr>
      <vt:lpstr>Cardiac arrest in patients with an intra-aortic balloon pump</vt:lpstr>
      <vt:lpstr>Management of the cardiac arrest</vt:lpstr>
      <vt:lpstr>PowerPoint Presentation</vt:lpstr>
      <vt:lpstr>Six key roles in the cardiac arrest </vt:lpstr>
      <vt:lpstr>Ventricular fibrillation or pulseless ventricular tachycardia </vt:lpstr>
      <vt:lpstr>Immediate ECM versus immediate defibrillation or pacing</vt:lpstr>
      <vt:lpstr>Number of attempts at defibrillation before resternotomy</vt:lpstr>
      <vt:lpstr>Cardiac arrest with         ‘non-shockable’ rhythm </vt:lpstr>
      <vt:lpstr>Atropine</vt:lpstr>
      <vt:lpstr>Emergency resternotomy after non-VF/VT arrest </vt:lpstr>
      <vt:lpstr>Proposed protocol for cardiac surgical patients in ICU </vt:lpstr>
      <vt:lpstr>Conduct of emergency resternotomy </vt:lpstr>
      <vt:lpstr>The emergency resternotomy set</vt:lpstr>
      <vt:lpstr>PowerPoint Presentation</vt:lpstr>
      <vt:lpstr>Preparation for emergency resternotomy</vt:lpstr>
      <vt:lpstr>Personnel performing emergency resternotomy</vt:lpstr>
      <vt:lpstr>Method of internal cardiac massage</vt:lpstr>
      <vt:lpstr>Method of internal cardiac massage</vt:lpstr>
      <vt:lpstr>PowerPoint Presentation</vt:lpstr>
      <vt:lpstr>Method of internal cardiac massage</vt:lpstr>
      <vt:lpstr>How long after cardiac surgery is emergency resternotomy no longer indicated? </vt:lpstr>
      <vt:lpstr>Should patients receive additional antibiotics after emergency resternotomy?</vt:lpstr>
      <vt:lpstr>Special considerations </vt:lpstr>
      <vt:lpstr>PowerPoint Presentation</vt:lpstr>
    </vt:vector>
  </TitlesOfParts>
  <Company>sazgar.com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Resuscitation in cardiac arrest after cardiac surgery </dc:title>
  <dc:creator>Aria TM</dc:creator>
  <cp:lastModifiedBy>intuser</cp:lastModifiedBy>
  <cp:revision>118</cp:revision>
  <dcterms:created xsi:type="dcterms:W3CDTF">2011-02-11T12:42:37Z</dcterms:created>
  <dcterms:modified xsi:type="dcterms:W3CDTF">2017-01-14T05:12:25Z</dcterms:modified>
</cp:coreProperties>
</file>